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04" r:id="rId3"/>
    <p:sldId id="313" r:id="rId4"/>
    <p:sldId id="315" r:id="rId5"/>
    <p:sldId id="314" r:id="rId6"/>
    <p:sldId id="317" r:id="rId7"/>
    <p:sldId id="318" r:id="rId8"/>
    <p:sldId id="320" r:id="rId9"/>
    <p:sldId id="319" r:id="rId10"/>
    <p:sldId id="322" r:id="rId11"/>
    <p:sldId id="323" r:id="rId12"/>
    <p:sldId id="316" r:id="rId13"/>
    <p:sldId id="321" r:id="rId14"/>
    <p:sldId id="324" r:id="rId15"/>
    <p:sldId id="325" r:id="rId16"/>
    <p:sldId id="326" r:id="rId17"/>
    <p:sldId id="327" r:id="rId18"/>
    <p:sldId id="328" r:id="rId19"/>
    <p:sldId id="32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5" d="100"/>
          <a:sy n="75" d="100"/>
        </p:scale>
        <p:origin x="-124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13-Sep-20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xmlns=""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xmlns=""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18</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19</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p14="http://schemas.microsoft.com/office/powerpoint/2010/main" xmlns=""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13-Sep-20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13-Sep-20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13-Sep-20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13-Sep-20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swarm.ni.ac.rs/activities?id=13" TargetMode="Externa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swarm.ni.ac.rs/activities?id=13" TargetMode="Externa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WB HEIs – To do list</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Fourth </a:t>
            </a:r>
            <a:r>
              <a:rPr lang="sr-Latn-BA" sz="1800" dirty="0" smtClean="0">
                <a:solidFill>
                  <a:schemeClr val="accent1">
                    <a:lumMod val="75000"/>
                  </a:schemeClr>
                </a:solidFill>
                <a:latin typeface="Calibri Light" pitchFamily="34" charset="0"/>
                <a:cs typeface="Calibri Light" pitchFamily="34" charset="0"/>
              </a:rPr>
              <a:t>SC meeting/ 2020</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A5.4 </a:t>
            </a:r>
            <a:r>
              <a:rPr lang="en-US" sz="3200" b="1" dirty="0" smtClean="0">
                <a:solidFill>
                  <a:schemeClr val="tx2">
                    <a:lumMod val="60000"/>
                    <a:lumOff val="40000"/>
                  </a:schemeClr>
                </a:solidFill>
              </a:rPr>
              <a:t>External financial control</a:t>
            </a: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UNI je potpisao ugovor sa revizorskom kućom iz Velike Britanije koja će raditi reviziju projekta</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Finansijsku dokumentaciju dostavljati u predviđenom roku definisanim partnerskim ugovorom</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Prva kontrola </a:t>
            </a:r>
            <a:r>
              <a:rPr lang="sr-Latn-RS" sz="2400" dirty="0" smtClean="0">
                <a:solidFill>
                  <a:schemeClr val="tx2">
                    <a:lumMod val="60000"/>
                    <a:lumOff val="40000"/>
                  </a:schemeClr>
                </a:solidFill>
                <a:latin typeface="Calibri Light" pitchFamily="34" charset="0"/>
                <a:cs typeface="Calibri Light" pitchFamily="34" charset="0"/>
              </a:rPr>
              <a:t>počela početkom septembra. Nakon toga na svakih </a:t>
            </a:r>
            <a:r>
              <a:rPr lang="sr-Latn-RS" sz="2400" dirty="0" smtClean="0">
                <a:solidFill>
                  <a:schemeClr val="tx2">
                    <a:lumMod val="60000"/>
                    <a:lumOff val="40000"/>
                  </a:schemeClr>
                </a:solidFill>
                <a:latin typeface="Calibri Light" pitchFamily="34" charset="0"/>
                <a:cs typeface="Calibri Light" pitchFamily="34" charset="0"/>
              </a:rPr>
              <a:t>6 meseci</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A5.5 </a:t>
            </a:r>
            <a:r>
              <a:rPr lang="en-GB" sz="3200" b="1" dirty="0" smtClean="0">
                <a:solidFill>
                  <a:schemeClr val="tx2">
                    <a:lumMod val="60000"/>
                    <a:lumOff val="40000"/>
                  </a:schemeClr>
                </a:solidFill>
              </a:rPr>
              <a:t>Inter-project coaching</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Svaka institucija treba da predstavi neki svoj projekat (Erasmus+ ili neki drugi) na osnovu dostavljenih predloga (verzija agenda slata ranije) </a:t>
            </a:r>
            <a:r>
              <a:rPr lang="sr-Latn-RS" sz="2400" dirty="0" smtClean="0">
                <a:solidFill>
                  <a:schemeClr val="tx2">
                    <a:lumMod val="60000"/>
                    <a:lumOff val="40000"/>
                  </a:schemeClr>
                </a:solidFill>
                <a:latin typeface="Calibri Light" pitchFamily="34" charset="0"/>
                <a:cs typeface="Calibri Light" pitchFamily="34" charset="0"/>
              </a:rPr>
              <a:t>– </a:t>
            </a:r>
            <a:r>
              <a:rPr lang="sr-Latn-RS" sz="2400" b="1" dirty="0" smtClean="0">
                <a:solidFill>
                  <a:schemeClr val="tx2">
                    <a:lumMod val="60000"/>
                    <a:lumOff val="40000"/>
                  </a:schemeClr>
                </a:solidFill>
                <a:latin typeface="Calibri Light" pitchFamily="34" charset="0"/>
                <a:cs typeface="Calibri Light" pitchFamily="34" charset="0"/>
              </a:rPr>
              <a:t>23. septembar 2020.</a:t>
            </a:r>
            <a:endParaRPr lang="sr-Latn-RS" sz="2400" b="1"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A6.2 </a:t>
            </a:r>
            <a:r>
              <a:rPr lang="en-GB" sz="3200" b="1" dirty="0" smtClean="0">
                <a:solidFill>
                  <a:schemeClr val="tx2">
                    <a:lumMod val="60000"/>
                    <a:lumOff val="40000"/>
                  </a:schemeClr>
                </a:solidFill>
              </a:rPr>
              <a:t>Development of project website and promotional materials</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Organizovati promociju projekta i ostvarenih rezultata (workshops, konferencije, seminari) i dostaviti dissemination form</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Ukoliko je moguće učestvovati na nekoj televiziji ili radio emisiji ili objaviti neki rad u časopisu i dostaviti materijal</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UNI </a:t>
            </a:r>
            <a:r>
              <a:rPr lang="sr-Latn-RS" sz="2400" dirty="0" smtClean="0">
                <a:solidFill>
                  <a:schemeClr val="tx2">
                    <a:lumMod val="60000"/>
                    <a:lumOff val="40000"/>
                  </a:schemeClr>
                </a:solidFill>
                <a:latin typeface="Calibri Light" pitchFamily="34" charset="0"/>
                <a:cs typeface="Calibri Light" pitchFamily="34" charset="0"/>
              </a:rPr>
              <a:t>odštampao </a:t>
            </a:r>
            <a:r>
              <a:rPr lang="sr-Latn-RS" sz="2400" dirty="0" smtClean="0">
                <a:solidFill>
                  <a:schemeClr val="tx2">
                    <a:lumMod val="60000"/>
                    <a:lumOff val="40000"/>
                  </a:schemeClr>
                </a:solidFill>
                <a:latin typeface="Calibri Light" pitchFamily="34" charset="0"/>
                <a:cs typeface="Calibri Light" pitchFamily="34" charset="0"/>
              </a:rPr>
              <a:t>leaflet za promociju projekta sa mid-term </a:t>
            </a:r>
            <a:r>
              <a:rPr lang="sr-Latn-RS" sz="2400" dirty="0" smtClean="0">
                <a:solidFill>
                  <a:schemeClr val="tx2">
                    <a:lumMod val="60000"/>
                    <a:lumOff val="40000"/>
                  </a:schemeClr>
                </a:solidFill>
                <a:latin typeface="Calibri Light" pitchFamily="34" charset="0"/>
                <a:cs typeface="Calibri Light" pitchFamily="34" charset="0"/>
              </a:rPr>
              <a:t>rezultatima</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A6.3 </a:t>
            </a:r>
            <a:r>
              <a:rPr lang="en-GB" sz="3200" b="1" dirty="0" smtClean="0">
                <a:solidFill>
                  <a:schemeClr val="tx2">
                    <a:lumMod val="60000"/>
                    <a:lumOff val="40000"/>
                  </a:schemeClr>
                </a:solidFill>
              </a:rPr>
              <a:t>Info days for student enrolment</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Organizovati promociju upisa studenata</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Dostaviti slike i dissemination form</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Svaka institucija treba da dizajnira brošuru i liflet za svoj program (e) koje modernizuje ili razvija nove</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Svaka institucija treba da odštampa određen broj lifleta (max. 1000) i brošura (max. 500) sredstvima predviđenim finansijskim planom</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A6.4 </a:t>
            </a:r>
            <a:r>
              <a:rPr lang="en-GB" sz="3200" b="1" dirty="0" smtClean="0">
                <a:solidFill>
                  <a:schemeClr val="tx2">
                    <a:lumMod val="60000"/>
                    <a:lumOff val="40000"/>
                  </a:schemeClr>
                </a:solidFill>
              </a:rPr>
              <a:t>Roundtables with non-academic </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Organizovati jedan okrugli sto najkasnije </a:t>
            </a:r>
            <a:r>
              <a:rPr lang="sr-Latn-RS" sz="2400" smtClean="0">
                <a:solidFill>
                  <a:schemeClr val="tx2">
                    <a:lumMod val="60000"/>
                    <a:lumOff val="40000"/>
                  </a:schemeClr>
                </a:solidFill>
                <a:latin typeface="Calibri Light" pitchFamily="34" charset="0"/>
                <a:cs typeface="Calibri Light" pitchFamily="34" charset="0"/>
              </a:rPr>
              <a:t>do </a:t>
            </a:r>
            <a:r>
              <a:rPr lang="sr-Latn-RS" sz="2400" smtClean="0">
                <a:solidFill>
                  <a:schemeClr val="tx2">
                    <a:lumMod val="60000"/>
                    <a:lumOff val="40000"/>
                  </a:schemeClr>
                </a:solidFill>
                <a:latin typeface="Calibri Light" pitchFamily="34" charset="0"/>
                <a:cs typeface="Calibri Light" pitchFamily="34" charset="0"/>
              </a:rPr>
              <a:t>sredine novembra </a:t>
            </a:r>
            <a:r>
              <a:rPr lang="sr-Latn-RS" sz="2400" dirty="0" smtClean="0">
                <a:solidFill>
                  <a:schemeClr val="tx2">
                    <a:lumMod val="60000"/>
                    <a:lumOff val="40000"/>
                  </a:schemeClr>
                </a:solidFill>
                <a:latin typeface="Calibri Light" pitchFamily="34" charset="0"/>
                <a:cs typeface="Calibri Light" pitchFamily="34" charset="0"/>
              </a:rPr>
              <a:t>2020.</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Broj prisutnih &gt; </a:t>
            </a:r>
            <a:r>
              <a:rPr lang="sr-Latn-RS" sz="2400" dirty="0" smtClean="0">
                <a:solidFill>
                  <a:schemeClr val="tx2">
                    <a:lumMod val="60000"/>
                    <a:lumOff val="40000"/>
                  </a:schemeClr>
                </a:solidFill>
                <a:latin typeface="Calibri Light" pitchFamily="34" charset="0"/>
                <a:cs typeface="Calibri Light" pitchFamily="34" charset="0"/>
              </a:rPr>
              <a:t>15</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Dostaviti agendu, slike, listu prisutnih, event report i dissemination form</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Za potrebe promocije UNI je dizajnirao liflet (na engleskom i našem jeziku) i </a:t>
            </a:r>
            <a:r>
              <a:rPr lang="sr-Latn-RS" sz="2400" dirty="0" smtClean="0">
                <a:solidFill>
                  <a:schemeClr val="tx2">
                    <a:lumMod val="60000"/>
                    <a:lumOff val="40000"/>
                  </a:schemeClr>
                </a:solidFill>
                <a:latin typeface="Calibri Light" pitchFamily="34" charset="0"/>
                <a:cs typeface="Calibri Light" pitchFamily="34" charset="0"/>
              </a:rPr>
              <a:t>odštampao za svaku instituciju</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A6.5 </a:t>
            </a:r>
            <a:r>
              <a:rPr lang="en-GB" sz="3200" b="1" dirty="0" smtClean="0">
                <a:solidFill>
                  <a:schemeClr val="tx2">
                    <a:lumMod val="60000"/>
                    <a:lumOff val="40000"/>
                  </a:schemeClr>
                </a:solidFill>
              </a:rPr>
              <a:t>Winter/summer schools</a:t>
            </a:r>
            <a:r>
              <a:rPr lang="sr-Latn-RS" sz="3200" b="1" dirty="0" smtClean="0">
                <a:solidFill>
                  <a:schemeClr val="tx2">
                    <a:lumMod val="60000"/>
                    <a:lumOff val="40000"/>
                  </a:schemeClr>
                </a:solidFill>
              </a:rPr>
              <a:t> </a:t>
            </a:r>
            <a:r>
              <a:rPr lang="en-GB" sz="3200" b="1" dirty="0" smtClean="0">
                <a:solidFill>
                  <a:schemeClr val="tx2">
                    <a:lumMod val="60000"/>
                    <a:lumOff val="40000"/>
                  </a:schemeClr>
                </a:solidFill>
              </a:rPr>
              <a:t> </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Potrebno je organizovati javni konkurs za izbor studenata koji će prisustvovati školama (1 po instituciji po školi) sa znanjem engleskog jezika i ukoliko je moguće koji su upisali nove programe</a:t>
            </a: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Trajanje škole 12 dana + 2 dana za put. Dostaviću primer ITRa. Nakon posete potreban dissemination form.</a:t>
            </a: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A6.5 </a:t>
            </a:r>
            <a:r>
              <a:rPr lang="en-GB" sz="3200" b="1" dirty="0" smtClean="0">
                <a:solidFill>
                  <a:schemeClr val="tx2">
                    <a:lumMod val="60000"/>
                    <a:lumOff val="40000"/>
                  </a:schemeClr>
                </a:solidFill>
              </a:rPr>
              <a:t>Winter/summer schools</a:t>
            </a:r>
            <a:r>
              <a:rPr lang="sr-Latn-RS" sz="3200" b="1" dirty="0" smtClean="0">
                <a:solidFill>
                  <a:schemeClr val="tx2">
                    <a:lumMod val="60000"/>
                    <a:lumOff val="40000"/>
                  </a:schemeClr>
                </a:solidFill>
              </a:rPr>
              <a:t> </a:t>
            </a:r>
            <a:r>
              <a:rPr lang="en-GB" sz="3200" b="1" dirty="0" smtClean="0">
                <a:solidFill>
                  <a:schemeClr val="tx2">
                    <a:lumMod val="60000"/>
                    <a:lumOff val="40000"/>
                  </a:schemeClr>
                </a:solidFill>
              </a:rPr>
              <a:t> </a:t>
            </a:r>
            <a:r>
              <a:rPr lang="en-GB" sz="3200" b="1" dirty="0" smtClean="0">
                <a:solidFill>
                  <a:schemeClr val="lt1"/>
                </a:solidFill>
                <a:latin typeface="Calibri Light" pitchFamily="34" charset="0"/>
                <a:cs typeface="Calibri Light" pitchFamily="34" charset="0"/>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Paralelno sa školama biće organizovan i trening osoblja kako bi se videla organizacija tih škola, i to: BOKU - UNMO (1), TCASU (1), UoM (1); UACEG – UNI (2), UPKM (1); UL – UNS (1), UNSA (1), UoM (1); AUTh – UNI (2), UNSA (1); UNIRIFCE – UNI (2), UPKM (1); NMBU – UNS (1), UNMO (1)</a:t>
            </a:r>
          </a:p>
          <a:p>
            <a:pPr marL="342900" lvl="0" indent="-342900" algn="just">
              <a:spcBef>
                <a:spcPct val="20000"/>
              </a:spcBef>
              <a:buFont typeface="Wingdings" pitchFamily="2" charset="2"/>
              <a:buChar char="Ø"/>
              <a:defRPr/>
            </a:pPr>
            <a:endParaRPr lang="sr-Latn-RS" sz="10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Trajanje 5 dana + 2 dana za put. Dostaviću primer ITRa. Nakon posete potreban dissemination form</a:t>
            </a:r>
          </a:p>
          <a:p>
            <a:pPr marL="342900" lvl="0" indent="-342900" algn="just">
              <a:spcBef>
                <a:spcPct val="20000"/>
              </a:spcBef>
              <a:buFont typeface="Wingdings" pitchFamily="2" charset="2"/>
              <a:buChar char="Ø"/>
              <a:defRPr/>
            </a:pPr>
            <a:endParaRPr lang="sr-Latn-RS" sz="10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en-GB" sz="2400" dirty="0" smtClean="0">
                <a:solidFill>
                  <a:schemeClr val="tx2">
                    <a:lumMod val="60000"/>
                    <a:lumOff val="40000"/>
                  </a:schemeClr>
                </a:solidFill>
                <a:latin typeface="Calibri Light" pitchFamily="34" charset="0"/>
                <a:cs typeface="Calibri Light" pitchFamily="34" charset="0"/>
              </a:rPr>
              <a:t>Three winter (January 2021 – UL and AUTH, February 2021 – UNIRIFCE) and three summer schools (June 2021 – NMBU and BOKU, July 2021 – UACEG)</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A6.6 </a:t>
            </a:r>
            <a:r>
              <a:rPr lang="en-GB" sz="3200" b="1" dirty="0" smtClean="0">
                <a:solidFill>
                  <a:schemeClr val="tx2">
                    <a:lumMod val="60000"/>
                    <a:lumOff val="40000"/>
                  </a:schemeClr>
                </a:solidFill>
              </a:rPr>
              <a:t>Symposium for promoting WRM in WB</a:t>
            </a:r>
            <a:r>
              <a:rPr lang="en-US" sz="3200" b="1" dirty="0" smtClean="0">
                <a:solidFill>
                  <a:schemeClr val="tx2">
                    <a:lumMod val="60000"/>
                    <a:lumOff val="40000"/>
                  </a:schemeClr>
                </a:solidFill>
              </a:rPr>
              <a:t/>
            </a:r>
            <a:br>
              <a:rPr lang="en-US" sz="3200" b="1" dirty="0" smtClean="0">
                <a:solidFill>
                  <a:schemeClr val="tx2">
                    <a:lumMod val="60000"/>
                    <a:lumOff val="40000"/>
                  </a:schemeClr>
                </a:solidFill>
              </a:rPr>
            </a:br>
            <a:r>
              <a:rPr lang="en-GB" sz="3200" b="1" dirty="0" smtClean="0">
                <a:solidFill>
                  <a:schemeClr val="tx2">
                    <a:lumMod val="60000"/>
                    <a:lumOff val="40000"/>
                  </a:schemeClr>
                </a:solidFill>
              </a:rPr>
              <a:t>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Organizator UNS, jul 2021. Broj osoba predviđen budžetom</a:t>
            </a: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Svako od prisutnih iz institucije treba da predstavi  rezultate u okviru WRM. Možda čak i neki studentski master rad. Sledi dogovor.</a:t>
            </a: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UNS štampa: max. </a:t>
            </a:r>
            <a:r>
              <a:rPr lang="en-US" sz="2400" dirty="0" smtClean="0">
                <a:solidFill>
                  <a:schemeClr val="tx2">
                    <a:lumMod val="60000"/>
                    <a:lumOff val="40000"/>
                  </a:schemeClr>
                </a:solidFill>
                <a:latin typeface="Calibri Light" pitchFamily="34" charset="0"/>
                <a:cs typeface="Calibri Light" pitchFamily="34" charset="0"/>
              </a:rPr>
              <a:t>200x proceedings for symposium, 150x agendas and ID cards for symposium</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Događaju treba da prisustvuje što više ljudi sa strane radi promocije projekta i medijske kuće</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A7.4 </a:t>
            </a:r>
            <a:r>
              <a:rPr lang="en-GB" sz="3200" b="1" dirty="0" smtClean="0">
                <a:solidFill>
                  <a:schemeClr val="tx2">
                    <a:lumMod val="60000"/>
                    <a:lumOff val="40000"/>
                  </a:schemeClr>
                </a:solidFill>
              </a:rPr>
              <a:t>Regular Steering Committee </a:t>
            </a:r>
            <a:r>
              <a:rPr lang="sr-Latn-RS" sz="3200" b="1" dirty="0" smtClean="0">
                <a:solidFill>
                  <a:schemeClr val="tx2">
                    <a:lumMod val="60000"/>
                    <a:lumOff val="40000"/>
                  </a:schemeClr>
                </a:solidFill>
              </a:rPr>
              <a:t>&amp;</a:t>
            </a:r>
            <a:r>
              <a:rPr lang="en-GB" sz="3200" b="1" dirty="0" smtClean="0">
                <a:solidFill>
                  <a:schemeClr val="tx2">
                    <a:lumMod val="60000"/>
                    <a:lumOff val="40000"/>
                  </a:schemeClr>
                </a:solidFill>
              </a:rPr>
              <a:t> Project Management meetings</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Mesta održavanja: Sofija (?), Podgorica (septembar?),  Lisabon (april 2021.), Solun (septembar 2021.)</a:t>
            </a: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Maksimalan broj osoba po instituciji je 1</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A7.5 Submission of interim and final reports</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Progress report poslat 29. februara 2020. (rok za slanje je 14. maj 2020</a:t>
            </a:r>
            <a:r>
              <a:rPr lang="sr-Latn-RS" sz="2400" dirty="0" smtClean="0">
                <a:solidFill>
                  <a:schemeClr val="tx2">
                    <a:lumMod val="60000"/>
                    <a:lumOff val="40000"/>
                  </a:schemeClr>
                </a:solidFill>
                <a:latin typeface="Calibri Light" pitchFamily="34" charset="0"/>
                <a:cs typeface="Calibri Light" pitchFamily="34" charset="0"/>
              </a:rPr>
              <a:t>.)</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Očekuje se produžetak projekta od 6 meseci</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15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Slanje </a:t>
            </a:r>
            <a:r>
              <a:rPr lang="sr-Latn-RS" sz="2400" dirty="0" smtClean="0">
                <a:solidFill>
                  <a:schemeClr val="tx2">
                    <a:lumMod val="60000"/>
                    <a:lumOff val="40000"/>
                  </a:schemeClr>
                </a:solidFill>
                <a:latin typeface="Calibri Light" pitchFamily="34" charset="0"/>
                <a:cs typeface="Calibri Light" pitchFamily="34" charset="0"/>
              </a:rPr>
              <a:t>finalnog izveštaja se planira za kraj novembra 2021</a:t>
            </a:r>
            <a:r>
              <a:rPr lang="sr-Latn-RS" sz="2400" dirty="0" smtClean="0">
                <a:solidFill>
                  <a:schemeClr val="tx2">
                    <a:lumMod val="60000"/>
                    <a:lumOff val="40000"/>
                  </a:schemeClr>
                </a:solidFill>
                <a:latin typeface="Calibri Light" pitchFamily="34" charset="0"/>
                <a:cs typeface="Calibri Light" pitchFamily="34" charset="0"/>
              </a:rPr>
              <a:t>. ili nakon produžetka april 2022. </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r>
              <a:rPr lang="sr-Latn-RS" sz="3200" b="1" dirty="0" smtClean="0">
                <a:solidFill>
                  <a:schemeClr val="tx2">
                    <a:lumMod val="60000"/>
                    <a:lumOff val="40000"/>
                  </a:schemeClr>
                </a:solidFill>
              </a:rPr>
              <a:t>A2.4 Accreditation of master curricula</a:t>
            </a:r>
            <a:endParaRPr lang="en-US" sz="32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Dostaviti odluku odgovarajućeg tela koje usvaja studijski program (modernizovan ili (re)akreditovan) – Savet univerziteta ili NAT – bilo bi dobro da ukoliko je moguće negde u odluci stoji da je modernizacija urađena u okviru projekta SWARM (vidite sa vašim pravnim službama da li je ovo izvodljivo)</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Dostaviti elaborate studijskih programa pre i posle modernizacije ili za nove studijske programe</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Dostaviti link na kojem se vidi data odluka(e) i elaborat </a:t>
            </a:r>
            <a:endParaRPr lang="en-US" sz="24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A3.3 </a:t>
            </a:r>
            <a:r>
              <a:rPr lang="en-GB" sz="3200" b="1" dirty="0" smtClean="0">
                <a:solidFill>
                  <a:schemeClr val="tx2">
                    <a:lumMod val="60000"/>
                    <a:lumOff val="40000"/>
                  </a:schemeClr>
                </a:solidFill>
              </a:rPr>
              <a:t>Development of trainings’ content and corresponding educational material</a:t>
            </a:r>
            <a:endParaRPr lang="en-US" sz="3200" b="1" dirty="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UPKM treba da odštampa 420 kom. priručnika (60 po WB HEI)</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Videti kako da se dostavi svakoj instituciji</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Kako bismo pojednostavili treninge dobro je da svaka institucija pripremi prezentaciju za poglavlje koje je pisala uz odgovarajući materijal (video, radovi i slično) koji će biti podeljen svim institucijama</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A4.1 </a:t>
            </a:r>
            <a:r>
              <a:rPr lang="en-GB" sz="3200" b="1" dirty="0" smtClean="0">
                <a:solidFill>
                  <a:schemeClr val="tx2">
                    <a:lumMod val="60000"/>
                    <a:lumOff val="40000"/>
                  </a:schemeClr>
                </a:solidFill>
              </a:rPr>
              <a:t>Implementation of developed master curricula </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Ukoliko je moguće upisati prvu generaciju studenata školske 2020/2021</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Dostaviti 2-3 prezentacije koje se odnose na akreditovane predmete koje će postati i sastavni deo predmeta koji smo uneli u izveštaj A2.2 </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Nakon svakog semestra uraditi </a:t>
            </a:r>
            <a:r>
              <a:rPr lang="sr-Latn-RS" sz="2400" dirty="0" smtClean="0">
                <a:solidFill>
                  <a:schemeClr val="tx2">
                    <a:lumMod val="60000"/>
                    <a:lumOff val="40000"/>
                  </a:schemeClr>
                </a:solidFill>
                <a:latin typeface="Calibri Light" pitchFamily="34" charset="0"/>
                <a:cs typeface="Calibri Light" pitchFamily="34" charset="0"/>
              </a:rPr>
              <a:t>samoevaluaciju (A4.3)</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A4.3 </a:t>
            </a:r>
            <a:r>
              <a:rPr lang="en-GB" sz="3200" b="1" dirty="0" smtClean="0">
                <a:solidFill>
                  <a:schemeClr val="tx2">
                    <a:lumMod val="60000"/>
                    <a:lumOff val="40000"/>
                  </a:schemeClr>
                </a:solidFill>
              </a:rPr>
              <a:t>Self-evaluation of master curricula</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Nakon svakog semestra uraditi samoevaluaciju</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Za sprovođenje samoevaluacije koristiti Annex QA5 (</a:t>
            </a:r>
            <a:r>
              <a:rPr lang="en-US" sz="2400" dirty="0" smtClean="0">
                <a:hlinkClick r:id="rId6"/>
              </a:rPr>
              <a:t>http://www.swarm.ni.ac.rs/activities?id=13</a:t>
            </a:r>
            <a:r>
              <a:rPr lang="sr-Latn-RS" sz="2400" dirty="0" smtClean="0"/>
              <a:t>)</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Napisati izveštaj korišćenjem Annex QA6</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A4.2 </a:t>
            </a:r>
            <a:r>
              <a:rPr lang="en-GB" sz="3200" b="1" dirty="0" smtClean="0">
                <a:solidFill>
                  <a:schemeClr val="tx2">
                    <a:lumMod val="60000"/>
                    <a:lumOff val="40000"/>
                  </a:schemeClr>
                </a:solidFill>
              </a:rPr>
              <a:t>Implementation of trainings for professionals in water 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Organizovati 1 trodnevni trening period decembar 2020. – januar 2021.  po mogućstvu u okviru Centra za LLL ukoliko postoji</a:t>
            </a:r>
          </a:p>
          <a:p>
            <a:pPr marL="342900" lvl="0" indent="-342900" algn="just">
              <a:spcBef>
                <a:spcPct val="20000"/>
              </a:spcBef>
              <a:buFont typeface="Wingdings" pitchFamily="2" charset="2"/>
              <a:buChar char="Ø"/>
              <a:defRPr/>
            </a:pPr>
            <a:endParaRPr lang="sr-Latn-RS"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Broj učesnika treninga 30 (po mogućstvu iz oblasti vodnih resursa)</a:t>
            </a:r>
          </a:p>
          <a:p>
            <a:pPr marL="342900" lvl="0" indent="-342900" algn="just">
              <a:spcBef>
                <a:spcPct val="20000"/>
              </a:spcBef>
              <a:buFont typeface="Wingdings" pitchFamily="2" charset="2"/>
              <a:buChar char="Ø"/>
              <a:defRPr/>
            </a:pPr>
            <a:endParaRPr lang="sr-Latn-RS"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Učesnicima obuke treba dodeliti odgovarajući sertifikat (dogovoren na nivou konzorcijuma</a:t>
            </a:r>
            <a:r>
              <a:rPr lang="sr-Latn-RS" sz="2400" dirty="0" smtClean="0">
                <a:solidFill>
                  <a:schemeClr val="tx2">
                    <a:lumMod val="60000"/>
                    <a:lumOff val="40000"/>
                  </a:schemeClr>
                </a:solidFill>
                <a:latin typeface="Calibri Light" pitchFamily="34" charset="0"/>
                <a:cs typeface="Calibri Light" pitchFamily="34" charset="0"/>
              </a:rPr>
              <a:t>)</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Uraditi samoevaluaciju (A4.4)</a:t>
            </a: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A4.2 </a:t>
            </a:r>
            <a:r>
              <a:rPr lang="en-GB" sz="3200" b="1" dirty="0" smtClean="0">
                <a:solidFill>
                  <a:schemeClr val="tx2">
                    <a:lumMod val="60000"/>
                    <a:lumOff val="40000"/>
                  </a:schemeClr>
                </a:solidFill>
              </a:rPr>
              <a:t>Implementation of trainings for professionals in water sector</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Potrebna: agenda, slike, snimak predavanja u dužini 5-10 minuta (broj dogovor na sastanku), lista </a:t>
            </a:r>
            <a:r>
              <a:rPr lang="sr-Latn-RS" sz="2400" dirty="0" smtClean="0">
                <a:solidFill>
                  <a:schemeClr val="tx2">
                    <a:lumMod val="60000"/>
                    <a:lumOff val="40000"/>
                  </a:schemeClr>
                </a:solidFill>
                <a:latin typeface="Calibri Light" pitchFamily="34" charset="0"/>
                <a:cs typeface="Calibri Light" pitchFamily="34" charset="0"/>
              </a:rPr>
              <a:t>prisutnih</a:t>
            </a:r>
            <a:r>
              <a:rPr lang="sr-Latn-RS" sz="2400" dirty="0" smtClean="0">
                <a:solidFill>
                  <a:schemeClr val="tx2">
                    <a:lumMod val="60000"/>
                    <a:lumOff val="40000"/>
                  </a:schemeClr>
                </a:solidFill>
                <a:latin typeface="Calibri Light" pitchFamily="34" charset="0"/>
                <a:cs typeface="Calibri Light" pitchFamily="34" charset="0"/>
              </a:rPr>
              <a:t>, event </a:t>
            </a:r>
            <a:r>
              <a:rPr lang="sr-Latn-RS" sz="2400" dirty="0" smtClean="0">
                <a:solidFill>
                  <a:schemeClr val="tx2">
                    <a:lumMod val="60000"/>
                    <a:lumOff val="40000"/>
                  </a:schemeClr>
                </a:solidFill>
                <a:latin typeface="Calibri Light" pitchFamily="34" charset="0"/>
                <a:cs typeface="Calibri Light" pitchFamily="34" charset="0"/>
              </a:rPr>
              <a:t>report, </a:t>
            </a:r>
            <a:r>
              <a:rPr lang="sr-Latn-RS" sz="2400" dirty="0" smtClean="0">
                <a:solidFill>
                  <a:schemeClr val="tx2">
                    <a:lumMod val="60000"/>
                    <a:lumOff val="40000"/>
                  </a:schemeClr>
                </a:solidFill>
                <a:latin typeface="Calibri Light" pitchFamily="34" charset="0"/>
                <a:cs typeface="Calibri Light" pitchFamily="34" charset="0"/>
              </a:rPr>
              <a:t>dissemination report</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Tokom treninga potrebno je uraditi samoevaluciju treninga</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A4.4 </a:t>
            </a:r>
            <a:r>
              <a:rPr lang="en-GB" sz="3200" b="1" dirty="0" smtClean="0">
                <a:solidFill>
                  <a:schemeClr val="tx2">
                    <a:lumMod val="60000"/>
                    <a:lumOff val="40000"/>
                  </a:schemeClr>
                </a:solidFill>
              </a:rPr>
              <a:t>Self-evaluation of </a:t>
            </a:r>
            <a:r>
              <a:rPr lang="sr-Latn-RS" sz="3200" b="1" dirty="0" smtClean="0">
                <a:solidFill>
                  <a:schemeClr val="tx2">
                    <a:lumMod val="60000"/>
                    <a:lumOff val="40000"/>
                  </a:schemeClr>
                </a:solidFill>
              </a:rPr>
              <a:t>training</a:t>
            </a:r>
            <a:endParaRPr lang="en-US" sz="3200" b="1" dirty="0" smtClean="0">
              <a:solidFill>
                <a:schemeClr val="tx2">
                  <a:lumMod val="60000"/>
                  <a:lumOff val="40000"/>
                </a:schemeClr>
              </a:solidFill>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Nakon svakog treninga uraditi samoevaluaciju</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Za sprovođenje samoevaluacije koristiti Annex QA7 (</a:t>
            </a:r>
            <a:r>
              <a:rPr lang="en-US" sz="2400" dirty="0" smtClean="0">
                <a:hlinkClick r:id="rId6"/>
              </a:rPr>
              <a:t>http://www.swarm.ni.ac.rs/activities?id=13</a:t>
            </a:r>
            <a:r>
              <a:rPr lang="sr-Latn-RS" sz="2400" dirty="0" smtClean="0"/>
              <a:t>)</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Napisati izveštaj korišćenjem Annexa QA8</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pPr algn="just"/>
            <a:r>
              <a:rPr lang="sr-Latn-RS" sz="3200" b="1" dirty="0" smtClean="0">
                <a:solidFill>
                  <a:schemeClr val="tx2">
                    <a:lumMod val="60000"/>
                    <a:lumOff val="40000"/>
                  </a:schemeClr>
                </a:solidFill>
              </a:rPr>
              <a:t>A5.3 </a:t>
            </a:r>
            <a:r>
              <a:rPr lang="en-US" sz="3200" b="1" dirty="0" smtClean="0">
                <a:solidFill>
                  <a:schemeClr val="tx2">
                    <a:lumMod val="60000"/>
                    <a:lumOff val="40000"/>
                  </a:schemeClr>
                </a:solidFill>
              </a:rPr>
              <a:t>External evaluation of the project</a:t>
            </a: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UNI </a:t>
            </a:r>
            <a:r>
              <a:rPr lang="sr-Latn-RS" sz="2400" dirty="0" smtClean="0">
                <a:solidFill>
                  <a:schemeClr val="tx2">
                    <a:lumMod val="60000"/>
                    <a:lumOff val="40000"/>
                  </a:schemeClr>
                </a:solidFill>
                <a:latin typeface="Calibri Light" pitchFamily="34" charset="0"/>
                <a:cs typeface="Calibri Light" pitchFamily="34" charset="0"/>
              </a:rPr>
              <a:t>je izabrao </a:t>
            </a:r>
            <a:r>
              <a:rPr lang="sr-Latn-RS" sz="2400" dirty="0" smtClean="0">
                <a:solidFill>
                  <a:schemeClr val="tx2">
                    <a:lumMod val="60000"/>
                    <a:lumOff val="40000"/>
                  </a:schemeClr>
                </a:solidFill>
                <a:latin typeface="Calibri Light" pitchFamily="34" charset="0"/>
                <a:cs typeface="Calibri Light" pitchFamily="34" charset="0"/>
              </a:rPr>
              <a:t>eksternog evaluatora za ocenu </a:t>
            </a:r>
            <a:r>
              <a:rPr lang="sr-Latn-RS" sz="2400" dirty="0" smtClean="0">
                <a:solidFill>
                  <a:schemeClr val="tx2">
                    <a:lumMod val="60000"/>
                    <a:lumOff val="40000"/>
                  </a:schemeClr>
                </a:solidFill>
                <a:latin typeface="Calibri Light" pitchFamily="34" charset="0"/>
                <a:cs typeface="Calibri Light" pitchFamily="34" charset="0"/>
              </a:rPr>
              <a:t>ostvarenih rezultata </a:t>
            </a:r>
            <a:r>
              <a:rPr lang="sr-Latn-RS" sz="2400" dirty="0" smtClean="0">
                <a:solidFill>
                  <a:schemeClr val="tx2">
                    <a:lumMod val="60000"/>
                    <a:lumOff val="40000"/>
                  </a:schemeClr>
                </a:solidFill>
                <a:latin typeface="Calibri Light" pitchFamily="34" charset="0"/>
                <a:cs typeface="Calibri Light" pitchFamily="34" charset="0"/>
              </a:rPr>
              <a:t>na projektu</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400" dirty="0" smtClean="0">
                <a:solidFill>
                  <a:schemeClr val="tx2">
                    <a:lumMod val="60000"/>
                    <a:lumOff val="40000"/>
                  </a:schemeClr>
                </a:solidFill>
                <a:latin typeface="Calibri Light" pitchFamily="34" charset="0"/>
                <a:cs typeface="Calibri Light" pitchFamily="34" charset="0"/>
              </a:rPr>
              <a:t>Evaluacija se vrši dva puta tokom trajanja projekta (najkasnije do septembra 2020. odnosno septembra 2021.) i dostavljaju se izveštaji QAC i SC timu</a:t>
            </a: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2400" dirty="0" smtClean="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1882</TotalTime>
  <Words>1354</Words>
  <Application>Microsoft Office PowerPoint</Application>
  <PresentationFormat>On-screen Show (4:3)</PresentationFormat>
  <Paragraphs>188</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A2.4 Accreditation of master curricula</vt:lpstr>
      <vt:lpstr>A3.3 Development of trainings’ content and corresponding educational material</vt:lpstr>
      <vt:lpstr>A4.1 Implementation of developed master curricula </vt:lpstr>
      <vt:lpstr>A4.3 Self-evaluation of master curricula</vt:lpstr>
      <vt:lpstr>A4.2 Implementation of trainings for professionals in water sector</vt:lpstr>
      <vt:lpstr>A4.2 Implementation of trainings for professionals in water sector</vt:lpstr>
      <vt:lpstr>A4.4 Self-evaluation of training</vt:lpstr>
      <vt:lpstr>A5.3 External evaluation of the project</vt:lpstr>
      <vt:lpstr>A5.4 External financial control</vt:lpstr>
      <vt:lpstr>A5.5 Inter-project coaching</vt:lpstr>
      <vt:lpstr>A6.2 Development of project website and promotional materials</vt:lpstr>
      <vt:lpstr>A6.3 Info days for student enrolment</vt:lpstr>
      <vt:lpstr>A6.4 Roundtables with non-academic sector</vt:lpstr>
      <vt:lpstr>A6.5 Winter/summer schools  sector</vt:lpstr>
      <vt:lpstr>A6.5 Winter/summer schools  sector</vt:lpstr>
      <vt:lpstr>A6.6 Symposium for promoting WRM in WB sector</vt:lpstr>
      <vt:lpstr>A7.4 Regular Steering Committee &amp; Project Management meetings</vt:lpstr>
      <vt:lpstr>A7.5 Submission of interim and final reports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59</cp:revision>
  <dcterms:created xsi:type="dcterms:W3CDTF">2006-08-16T00:00:00Z</dcterms:created>
  <dcterms:modified xsi:type="dcterms:W3CDTF">2020-09-13T20:24:14Z</dcterms:modified>
</cp:coreProperties>
</file>